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485" r:id="rId3"/>
    <p:sldId id="486" r:id="rId4"/>
    <p:sldId id="269" r:id="rId5"/>
    <p:sldId id="487" r:id="rId6"/>
    <p:sldId id="261" r:id="rId7"/>
    <p:sldId id="262" r:id="rId8"/>
    <p:sldId id="265" r:id="rId9"/>
    <p:sldId id="264" r:id="rId10"/>
    <p:sldId id="266" r:id="rId11"/>
    <p:sldId id="488" r:id="rId12"/>
    <p:sldId id="489" r:id="rId13"/>
    <p:sldId id="490" r:id="rId14"/>
    <p:sldId id="491" r:id="rId15"/>
    <p:sldId id="492" r:id="rId16"/>
    <p:sldId id="493" r:id="rId17"/>
    <p:sldId id="4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8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56920-FE1F-1A46-8554-381C939412D1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33439-F8C1-3744-BF14-47248ED33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26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AA36-A7BD-C29A-AC73-601D3748A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106AC-E362-EBED-FF1C-9ACAB5B33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341B-7441-4C64-9DB5-4E2FB21E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BB4CB-8918-96C9-23AD-3FD9D441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94854-51DC-20DB-BB7B-109FE72E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B178-9070-24E0-5989-61831382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D9D41-DD40-6FDE-A2B0-8A3D436B2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E903D-A5AC-41D3-7E9E-02C52EA19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B39C6-015B-C021-F90C-BC9D2FC3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2D7ED-76DC-7494-60CA-F8A04841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8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2FA1F-2934-B0F4-1232-036741DCE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FC101-F5E7-B1FB-0184-34FE3A4E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F7A33-C170-D782-BB5D-7811FB03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AA071-1157-EC6F-1A0A-05BCA921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7B9AB-BEC6-EAF8-1EB6-FEEFCE9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DAA8-06A4-E25E-A674-8DF27620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EB2C5-ABEE-97AF-9E0A-6672EFEFA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C7B62-520D-1B70-8F89-970F96AAE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F47CE-509A-72FD-032F-563020C70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E4608-BC4E-7FE9-9C94-084A7C60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3D77-4831-6724-5838-19D34A6F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4CA0F-7D94-8F79-6696-0AA805C6F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3BEA-80B8-FCB8-0A23-24A7AFD5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7EAFA-1AB2-6F1C-45F6-B1B1CC5E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41533-ED69-4D36-D32A-4917BF7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0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0FAA-53E4-9DE6-47F7-66FCD9D7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49B55-EFA3-0D1E-6BEF-5F2D1A241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25C87-A0FA-B662-9090-EB8E1A36B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F2ABF-80C9-B034-EE04-0085E5D2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5CA4-D156-C8F3-35C8-E3595915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2BBE2-3A4C-6F15-2667-C8A60B3A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1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49EF-6F04-1A6E-4304-A86CA69E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D4822-56CA-1803-FBA0-11DBFF062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2F285-4654-503E-652F-3802287B4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2DA94-EC6D-27C9-A477-75EE995F3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AEE416-7D57-573C-94C1-86299BE4F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39C9AD-B349-DE93-738D-C9EFD0DE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58979-13B3-26FC-7101-27DC2380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A727C-A5F1-E877-E4A7-086D5009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79E9-D2AC-0A3C-B17E-B2C95235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6609-B8FE-A404-038F-89294073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265B5-FA6A-44A5-1A92-CC6B239F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D2B0-D8E3-F61C-B592-D0103EBD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5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D6761-78B8-BBA5-8CA0-DD50ECFF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1C61C-6B9F-1760-20C4-94A1DE6B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B0A60-E514-58C9-B109-6BAFE363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4682-0A96-0631-E589-8BA64B50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57AC8-59EA-BFD0-2CC7-B015EA521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6A965-7778-F0FE-E1B5-2B24F2DA1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AE830-CFAF-0AAB-CB11-64A51BDE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A4B7E-FB51-02EE-4A81-BCFBA80A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DB7A1-1103-6C37-6C3C-C575DAE6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9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825A-CE98-FD86-1C20-6CE4B3AB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30B6B-8D40-3C7E-F568-8C4F26269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621A0-1441-A461-7CB3-253958CF2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D9FEA-D097-320F-CF9A-D7CD1535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FD8CB-5CFA-B06F-5E14-3D093765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B1F77-97E4-6A1D-69AD-095AF5B2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4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DCDAC-99E3-ED4A-4B57-1CC261267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4F147-3FB6-AE64-73FB-3D858283D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14A2C-243B-F631-81DA-F9CD68C5C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B9310-7346-F23A-9964-ADAF646EF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BF7F-D141-28A4-2685-9A230D5A9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2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7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A5429-266E-0237-8522-16E4358046CC}"/>
              </a:ext>
            </a:extLst>
          </p:cNvPr>
          <p:cNvSpPr txBox="1"/>
          <p:nvPr/>
        </p:nvSpPr>
        <p:spPr>
          <a:xfrm>
            <a:off x="673395" y="86061"/>
            <a:ext cx="108452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Campus Cedars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 Meeting (Tuesday, June 10): Semantic Segmentation of Prostate Cancer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Biopsy Tissue Using Deep Learning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 (Prostate Cancer Grade Assessment) Challenge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Omar Lab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Biomedicine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Coaches: Okan Ozdemir and Rish Sharma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10,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4787-C75B-7F17-C4B4-EE810D7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30" y="2068083"/>
            <a:ext cx="2280501" cy="2288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22F8-1428-4E1C-A2BB-739F2CA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6" y="2076346"/>
            <a:ext cx="2280501" cy="2280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BD353-20D2-BFF4-1949-A5B0CAE1CF19}"/>
              </a:ext>
            </a:extLst>
          </p:cNvPr>
          <p:cNvCxnSpPr/>
          <p:nvPr/>
        </p:nvCxnSpPr>
        <p:spPr>
          <a:xfrm>
            <a:off x="4561242" y="3212465"/>
            <a:ext cx="3367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06C876-5994-3164-B80C-DB81434691F3}"/>
              </a:ext>
            </a:extLst>
          </p:cNvPr>
          <p:cNvSpPr txBox="1"/>
          <p:nvPr/>
        </p:nvSpPr>
        <p:spPr>
          <a:xfrm>
            <a:off x="4956452" y="3244334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7539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5533A-876A-46CA-DADC-578A5DD6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" y="640996"/>
            <a:ext cx="5471160" cy="986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62BD7-5EE7-830F-EDA9-A2CB5E29AE1D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6: Loss Function and Metrics for 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41D1C-886E-A3B3-2B54-B0774F60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9" y="6290848"/>
            <a:ext cx="3422746" cy="37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0E64C-9386-67A7-A043-BEE15094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0" y="5469968"/>
            <a:ext cx="3238225" cy="711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B573C-3883-7A5F-364A-C9B82B971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29" y="1862874"/>
            <a:ext cx="30988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95539-D8AD-3886-682E-BF9DF18E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60" y="2542102"/>
            <a:ext cx="15240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7CC17-0BB9-457A-F6EE-95EA7C032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6" y="3027988"/>
            <a:ext cx="32766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23A07-8DD6-747F-F711-9088E21B9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960" y="3719328"/>
            <a:ext cx="15494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61860-3D6C-8D0A-1665-7A293927C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99" y="4180402"/>
            <a:ext cx="3182671" cy="670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F8598F-3B4D-A58B-8484-A821C0920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" y="4888834"/>
            <a:ext cx="15113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C2033-E2F0-89FE-D835-52A325A44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631" y="5162739"/>
            <a:ext cx="2073233" cy="836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73287-6351-2FBC-787C-B7030C689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1134460"/>
            <a:ext cx="1803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4A094C-DFB7-7D11-2250-681D30B68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0898" y="1116464"/>
            <a:ext cx="1803400" cy="66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B8A478-D5DE-3A59-B676-4274E7139716}"/>
              </a:ext>
            </a:extLst>
          </p:cNvPr>
          <p:cNvSpPr txBox="1"/>
          <p:nvPr/>
        </p:nvSpPr>
        <p:spPr>
          <a:xfrm>
            <a:off x="6514374" y="1734875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0D298-7A13-B99F-BD8D-505CB62626A4}"/>
              </a:ext>
            </a:extLst>
          </p:cNvPr>
          <p:cNvSpPr txBox="1"/>
          <p:nvPr/>
        </p:nvSpPr>
        <p:spPr>
          <a:xfrm>
            <a:off x="9959373" y="1694344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4DF48F-6C32-CBE9-C417-4C5CA5FDC3F3}"/>
              </a:ext>
            </a:extLst>
          </p:cNvPr>
          <p:cNvCxnSpPr/>
          <p:nvPr/>
        </p:nvCxnSpPr>
        <p:spPr>
          <a:xfrm>
            <a:off x="8573845" y="1430767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8B744D-ED0D-47AB-7A12-9D29993F156B}"/>
              </a:ext>
            </a:extLst>
          </p:cNvPr>
          <p:cNvSpPr txBox="1"/>
          <p:nvPr/>
        </p:nvSpPr>
        <p:spPr>
          <a:xfrm>
            <a:off x="8633553" y="1496879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IOU=1.0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52E484-830B-058A-3708-8BFA7EC006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2542102"/>
            <a:ext cx="1803400" cy="66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6D81A0-FC05-1BF4-522A-188E213A60F8}"/>
              </a:ext>
            </a:extLst>
          </p:cNvPr>
          <p:cNvSpPr txBox="1"/>
          <p:nvPr/>
        </p:nvSpPr>
        <p:spPr>
          <a:xfrm>
            <a:off x="6514374" y="3142517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9C2057-BEB2-BD50-85B0-498B2A0F2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8094" y="2556651"/>
            <a:ext cx="2055295" cy="5614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F9B226-36BC-88ED-2252-3513AC66BE0F}"/>
              </a:ext>
            </a:extLst>
          </p:cNvPr>
          <p:cNvSpPr txBox="1"/>
          <p:nvPr/>
        </p:nvSpPr>
        <p:spPr>
          <a:xfrm>
            <a:off x="9885135" y="3091940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B03449-2ABE-EE1A-0081-7A525D4C69EA}"/>
              </a:ext>
            </a:extLst>
          </p:cNvPr>
          <p:cNvCxnSpPr/>
          <p:nvPr/>
        </p:nvCxnSpPr>
        <p:spPr>
          <a:xfrm>
            <a:off x="8506537" y="2777210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1FB53A-FBDC-F07F-0093-7585B8A9E29B}"/>
              </a:ext>
            </a:extLst>
          </p:cNvPr>
          <p:cNvSpPr txBox="1"/>
          <p:nvPr/>
        </p:nvSpPr>
        <p:spPr>
          <a:xfrm>
            <a:off x="8468734" y="2822635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IOU=0.33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071721-D5C9-30C1-5742-9FB008794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682" y="3787308"/>
            <a:ext cx="1803400" cy="66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796493-EEA5-B4B2-C0CC-D60E04D5AA2C}"/>
              </a:ext>
            </a:extLst>
          </p:cNvPr>
          <p:cNvSpPr txBox="1"/>
          <p:nvPr/>
        </p:nvSpPr>
        <p:spPr>
          <a:xfrm>
            <a:off x="6498030" y="4387723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EE7146-2FF2-33E0-A7E8-C25B6614A9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0785" y="3829620"/>
            <a:ext cx="2292949" cy="63497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7D1E2-1CD4-B625-D463-18288BA22550}"/>
              </a:ext>
            </a:extLst>
          </p:cNvPr>
          <p:cNvCxnSpPr/>
          <p:nvPr/>
        </p:nvCxnSpPr>
        <p:spPr>
          <a:xfrm>
            <a:off x="8506537" y="4014995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9E1CBC-12AE-FE23-E05E-B1F022EB9D75}"/>
              </a:ext>
            </a:extLst>
          </p:cNvPr>
          <p:cNvSpPr txBox="1"/>
          <p:nvPr/>
        </p:nvSpPr>
        <p:spPr>
          <a:xfrm>
            <a:off x="8468734" y="4060420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B9C00-9206-E83B-493F-E0D50550D4C5}"/>
              </a:ext>
            </a:extLst>
          </p:cNvPr>
          <p:cNvSpPr txBox="1"/>
          <p:nvPr/>
        </p:nvSpPr>
        <p:spPr>
          <a:xfrm>
            <a:off x="7143856" y="603690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Intersection over Union between ground truth and predicted mask pairs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A7997-44CA-5359-2891-D1622A2732E9}"/>
              </a:ext>
            </a:extLst>
          </p:cNvPr>
          <p:cNvSpPr txBox="1"/>
          <p:nvPr/>
        </p:nvSpPr>
        <p:spPr>
          <a:xfrm>
            <a:off x="9959372" y="4407889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</p:spTree>
    <p:extLst>
      <p:ext uri="{BB962C8B-B14F-4D97-AF65-F5344CB8AC3E}">
        <p14:creationId xmlns:p14="http://schemas.microsoft.com/office/powerpoint/2010/main" val="158133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31B5A-F6BF-BE6C-D3EA-DFB1562E949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7: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2617D-481E-7542-CD49-7A37DF21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" y="526076"/>
            <a:ext cx="7198242" cy="303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CC93F-5849-1A6F-1ECA-13837A3A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5" y="3646928"/>
            <a:ext cx="7369427" cy="3136644"/>
          </a:xfrm>
          <a:prstGeom prst="rect">
            <a:avLst/>
          </a:prstGeom>
        </p:spPr>
      </p:pic>
      <p:pic>
        <p:nvPicPr>
          <p:cNvPr id="7" name="Picture 2" descr="Clustering with Scikit with GIFs - dashee87.github.io">
            <a:extLst>
              <a:ext uri="{FF2B5EF4-FFF2-40B4-BE49-F238E27FC236}">
                <a16:creationId xmlns:a16="http://schemas.microsoft.com/office/drawing/2014/main" id="{050B68AA-CCE7-FDA9-AE70-55D4ADB2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28" y="3871428"/>
            <a:ext cx="4415337" cy="24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F10D5-35AB-67C3-16AE-3771C6383664}"/>
              </a:ext>
            </a:extLst>
          </p:cNvPr>
          <p:cNvSpPr txBox="1"/>
          <p:nvPr/>
        </p:nvSpPr>
        <p:spPr>
          <a:xfrm>
            <a:off x="9100970" y="624611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2-dimensional</a:t>
            </a:r>
          </a:p>
        </p:txBody>
      </p:sp>
      <p:pic>
        <p:nvPicPr>
          <p:cNvPr id="2050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D21A721F-B003-6B2C-ACB9-095D1E3B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66" y="995863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43148-BBB0-4FDC-3B84-1C3F0B80E3B2}"/>
              </a:ext>
            </a:extLst>
          </p:cNvPr>
          <p:cNvSpPr txBox="1"/>
          <p:nvPr/>
        </p:nvSpPr>
        <p:spPr>
          <a:xfrm>
            <a:off x="8197328" y="2499230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4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561391-17D5-27BD-99D4-2F6DAC65162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8: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DBSCAN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3F538-9D21-3C4E-CB6D-1D128771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443760"/>
            <a:ext cx="6767436" cy="3018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C89DC-13A7-71D1-5447-84E888C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4" y="3461880"/>
            <a:ext cx="6936822" cy="3088311"/>
          </a:xfrm>
          <a:prstGeom prst="rect">
            <a:avLst/>
          </a:prstGeom>
        </p:spPr>
      </p:pic>
      <p:pic>
        <p:nvPicPr>
          <p:cNvPr id="1028" name="Picture 4" descr="Density-Based Spatial Clustering of Applications with Noise (DBSCAN) -  PRIMO.ai">
            <a:extLst>
              <a:ext uri="{FF2B5EF4-FFF2-40B4-BE49-F238E27FC236}">
                <a16:creationId xmlns:a16="http://schemas.microsoft.com/office/drawing/2014/main" id="{AA7AAB33-F584-5705-2971-5DEC890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72" y="3672221"/>
            <a:ext cx="4581674" cy="28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881766D8-79AC-0402-69DD-A41FDC1D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995" y="1121641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7B0B4-FA09-2995-7DA2-811863CA8C97}"/>
              </a:ext>
            </a:extLst>
          </p:cNvPr>
          <p:cNvSpPr txBox="1"/>
          <p:nvPr/>
        </p:nvSpPr>
        <p:spPr>
          <a:xfrm>
            <a:off x="8438657" y="2625008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2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4B632D-2EBE-45A1-2B22-91F61D9B7FF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9: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Mean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DD43-505D-105E-A990-953E42E6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53791"/>
            <a:ext cx="7772400" cy="2775209"/>
          </a:xfrm>
          <a:prstGeom prst="rect">
            <a:avLst/>
          </a:prstGeom>
        </p:spPr>
      </p:pic>
      <p:pic>
        <p:nvPicPr>
          <p:cNvPr id="6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5AE93BF8-D541-6D42-3A38-FEE7D02A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90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5EE7F-9600-902B-78C7-C05587E98E60}"/>
              </a:ext>
            </a:extLst>
          </p:cNvPr>
          <p:cNvSpPr txBox="1"/>
          <p:nvPr/>
        </p:nvSpPr>
        <p:spPr>
          <a:xfrm>
            <a:off x="8881856" y="2743342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F8EC9-04E3-1A74-1E1F-7574EED9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3523379"/>
            <a:ext cx="7772400" cy="2820629"/>
          </a:xfrm>
          <a:prstGeom prst="rect">
            <a:avLst/>
          </a:prstGeom>
        </p:spPr>
      </p:pic>
      <p:pic>
        <p:nvPicPr>
          <p:cNvPr id="1026" name="Picture 2" descr="Mean Shift Clustering Overview">
            <a:extLst>
              <a:ext uri="{FF2B5EF4-FFF2-40B4-BE49-F238E27FC236}">
                <a16:creationId xmlns:a16="http://schemas.microsoft.com/office/drawing/2014/main" id="{C5CAEAA1-3B7A-E347-B01B-9C2BA382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62" y="3578286"/>
            <a:ext cx="3840946" cy="271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8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C5B5C-FF5E-33A6-8E57-5DBB502AAE2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10: Image Segmentation Using SoftMax Classifier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67710-F4C5-AB4E-5777-1EF188BF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2" y="532179"/>
            <a:ext cx="7772400" cy="2803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9F8B0-8C34-147B-2114-B00D57C5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2" y="3452560"/>
            <a:ext cx="7772400" cy="2826327"/>
          </a:xfrm>
          <a:prstGeom prst="rect">
            <a:avLst/>
          </a:prstGeom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42618491-D9E0-24BB-9C1E-1E03AFF5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373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38927-BD53-726F-D8D4-BFA7CBBC41B1}"/>
              </a:ext>
            </a:extLst>
          </p:cNvPr>
          <p:cNvSpPr txBox="1"/>
          <p:nvPr/>
        </p:nvSpPr>
        <p:spPr>
          <a:xfrm>
            <a:off x="8516096" y="2818646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9BBD37-1B56-03D8-3FB6-2E3285C32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42845" y="3105569"/>
            <a:ext cx="1868620" cy="21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9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BB11C-807F-6604-4191-DAEEF0765E90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11: Image Segmentation Using U-Net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530CF-B92A-6FB1-9446-5B441BC2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3" y="587600"/>
            <a:ext cx="5695957" cy="302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79615-02E1-1C65-3F9B-7CD85606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3" y="3786692"/>
            <a:ext cx="5521925" cy="2978683"/>
          </a:xfrm>
          <a:prstGeom prst="rect">
            <a:avLst/>
          </a:prstGeom>
        </p:spPr>
      </p:pic>
      <p:pic>
        <p:nvPicPr>
          <p:cNvPr id="3074" name="Picture 2" descr="U-Net: A Comprehensive Guide to Its Architecture and Applications - viso.ai">
            <a:extLst>
              <a:ext uri="{FF2B5EF4-FFF2-40B4-BE49-F238E27FC236}">
                <a16:creationId xmlns:a16="http://schemas.microsoft.com/office/drawing/2014/main" id="{FAEC57FE-BC93-AEB4-4FBB-C39F6D64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439" y="2795754"/>
            <a:ext cx="4488859" cy="164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5EDFD-4B5B-7933-5C59-9CFDE01FE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006" y="2747234"/>
            <a:ext cx="1100866" cy="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5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137B8-9E7E-6B64-DA52-4277BCF13013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12: Hyper-Parameter Tuning of U-Net Prototype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090F6-60E8-2346-D729-D62592FE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1667942"/>
            <a:ext cx="5700496" cy="1833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2F1F9-27E0-A4D4-D413-30A0F98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9" y="4001444"/>
            <a:ext cx="5328287" cy="7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B48E22-691C-F7ED-72C7-4EAE46675CC2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Meeting): Campus Showcase Presentation Discussion (July 9)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B0D6A-1FB1-DF19-4E97-9B6215CD4AA5}"/>
              </a:ext>
            </a:extLst>
          </p:cNvPr>
          <p:cNvSpPr txBox="1"/>
          <p:nvPr/>
        </p:nvSpPr>
        <p:spPr>
          <a:xfrm>
            <a:off x="8673873" y="3006763"/>
            <a:ext cx="33061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Participants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Neenah Huang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Jihyeon Lee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Rongsen 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Agnes 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Ghazal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D0214-4D3B-F045-653D-977140B0D984}"/>
              </a:ext>
            </a:extLst>
          </p:cNvPr>
          <p:cNvSpPr txBox="1"/>
          <p:nvPr/>
        </p:nvSpPr>
        <p:spPr>
          <a:xfrm>
            <a:off x="8358692" y="741145"/>
            <a:ext cx="3833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Time per team: 10 min + 5 for Q/A (15 min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Maximum of 10 to 15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Recommended format: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Introduction of problem/dataset and research questions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Discussion of methods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Discussion of results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Discussion of conclusions and possible future work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ED7D12-CCD9-455E-C52F-A1CEEB01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698159"/>
              </p:ext>
            </p:extLst>
          </p:nvPr>
        </p:nvGraphicFramePr>
        <p:xfrm>
          <a:off x="86062" y="560779"/>
          <a:ext cx="8246487" cy="596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611">
                  <a:extLst>
                    <a:ext uri="{9D8B030D-6E8A-4147-A177-3AD203B41FA5}">
                      <a16:colId xmlns:a16="http://schemas.microsoft.com/office/drawing/2014/main" val="3774604714"/>
                    </a:ext>
                  </a:extLst>
                </a:gridCol>
                <a:gridCol w="3423053">
                  <a:extLst>
                    <a:ext uri="{9D8B030D-6E8A-4147-A177-3AD203B41FA5}">
                      <a16:colId xmlns:a16="http://schemas.microsoft.com/office/drawing/2014/main" val="4033404620"/>
                    </a:ext>
                  </a:extLst>
                </a:gridCol>
                <a:gridCol w="1641823">
                  <a:extLst>
                    <a:ext uri="{9D8B030D-6E8A-4147-A177-3AD203B41FA5}">
                      <a16:colId xmlns:a16="http://schemas.microsoft.com/office/drawing/2014/main" val="1157925091"/>
                    </a:ext>
                  </a:extLst>
                </a:gridCol>
              </a:tblGrid>
              <a:tr h="329974">
                <a:tc>
                  <a:txBody>
                    <a:bodyPr/>
                    <a:lstStyle/>
                    <a:p>
                      <a:r>
                        <a:rPr lang="en-US" sz="12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Presenter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61890"/>
                  </a:ext>
                </a:extLst>
              </a:tr>
              <a:tr h="406818"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of problem/dataset and research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Gleason grading, automation, minimizing inter-observer variability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Mohamed/Rishabh/Okan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264993"/>
                  </a:ext>
                </a:extLst>
              </a:tr>
              <a:tr h="406818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1: Image Pre-processing,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Normalization formula and motivation, examples of normalized and unnormalized tiles, original and augmented tiles, signal ratio-based tile loader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Ghazal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47005"/>
                  </a:ext>
                </a:extLst>
              </a:tr>
              <a:tr h="732272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2: Unsupervised image segmentation using k-means, DBSCAN, mean-shift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Schematic of K-means, DBSCAN, mean-shift, steps involved. Image pre-processing for clustering application via RGB vector conversion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Ghazal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90383"/>
                  </a:ext>
                </a:extLst>
              </a:tr>
              <a:tr h="569545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3: Supervised image clustering using SoftMax classifier, 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Schematic of SoftMax classifier neural network, RGB vector conversion for classifier input featurization, Schematic of U-Net, layers, architecture, hyper-parameters, output segmentation mask structure (distribution over classes, argmax, etc for producing segmentation mask)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Rongsen 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552285"/>
                  </a:ext>
                </a:extLst>
              </a:tr>
              <a:tr h="732272">
                <a:tc>
                  <a:txBody>
                    <a:bodyPr/>
                    <a:lstStyle/>
                    <a:p>
                      <a:r>
                        <a:rPr lang="en-US" sz="1200" dirty="0"/>
                        <a:t>Results Discussion 1: Unsupervised image clustering results from k-means, DBSCAN, and mean-shift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 of segmented images from k-means, DBSCAN and mean-shift, comparative summary of strengths and weaknesses, applicability, rank algorithms based on clustering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569767"/>
                  </a:ext>
                </a:extLst>
              </a:tr>
              <a:tr h="569545">
                <a:tc>
                  <a:txBody>
                    <a:bodyPr/>
                    <a:lstStyle/>
                    <a:p>
                      <a:r>
                        <a:rPr lang="en-US" sz="1200" dirty="0"/>
                        <a:t>Results Discussion 2: Supervised clustering results from SoftMax classifier and 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 of segmented images from SoftMax classifier and U-Net, differences from each other and from unsupervised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Rongsen Li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53077"/>
                  </a:ext>
                </a:extLst>
              </a:tr>
              <a:tr h="329974">
                <a:tc>
                  <a:txBody>
                    <a:bodyPr/>
                    <a:lstStyle/>
                    <a:p>
                      <a:r>
                        <a:rPr lang="en-US" sz="1200" dirty="0"/>
                        <a:t>Future work (closing remarks)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Model hyper-parameter tuning, tiling approaches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Mohamed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782764"/>
                  </a:ext>
                </a:extLst>
              </a:tr>
              <a:tr h="329974">
                <a:tc>
                  <a:txBody>
                    <a:bodyPr/>
                    <a:lstStyle/>
                    <a:p>
                      <a:r>
                        <a:rPr lang="en-US" sz="1200" dirty="0"/>
                        <a:t>Conclusion (closing remarks)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Comparison b/w unsupervised/supervised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Mohamed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170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E7FD2D-1F0A-01C3-68D3-8FA5D597BA21}"/>
              </a:ext>
            </a:extLst>
          </p:cNvPr>
          <p:cNvSpPr txBox="1"/>
          <p:nvPr/>
        </p:nvSpPr>
        <p:spPr>
          <a:xfrm>
            <a:off x="8673873" y="4410607"/>
            <a:ext cx="3065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1-2 slides per team member</a:t>
            </a:r>
          </a:p>
        </p:txBody>
      </p:sp>
    </p:spTree>
    <p:extLst>
      <p:ext uri="{BB962C8B-B14F-4D97-AF65-F5344CB8AC3E}">
        <p14:creationId xmlns:p14="http://schemas.microsoft.com/office/powerpoint/2010/main" val="10251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" y="1352699"/>
            <a:ext cx="11937856" cy="758495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7" y="2111194"/>
            <a:ext cx="5298711" cy="3965629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72" y="2658746"/>
            <a:ext cx="6472257" cy="23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1" y="2778304"/>
            <a:ext cx="6472257" cy="2382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0" y="1685209"/>
            <a:ext cx="5277721" cy="117190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90319" y="3558132"/>
            <a:ext cx="544854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67" dirty="0"/>
              <a:t>Automated segmentation into benign epithelium, stroma, and Gleason patterns will: </a:t>
            </a:r>
            <a:r>
              <a:rPr lang="en-US" sz="1867" dirty="0">
                <a:solidFill>
                  <a:srgbClr val="0070C0"/>
                </a:solidFill>
              </a:rPr>
              <a:t>a) standardize diagnosis</a:t>
            </a:r>
            <a:r>
              <a:rPr lang="en-US" sz="1867" dirty="0"/>
              <a:t>, and </a:t>
            </a:r>
            <a:r>
              <a:rPr lang="en-US" sz="1867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FFFE96-81B2-2932-0CF6-DB25B3216B94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(Image and Mask Pairs)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372D-590A-F881-BCAC-FB4EC14F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8217"/>
            <a:ext cx="3096275" cy="173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8A289-5FD9-892B-01D4-FCF7345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40" y="670123"/>
            <a:ext cx="1782860" cy="159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8352F-C205-553D-70FB-7E2B2FD167C9}"/>
              </a:ext>
            </a:extLst>
          </p:cNvPr>
          <p:cNvCxnSpPr>
            <a:stCxn id="5" idx="3"/>
          </p:cNvCxnSpPr>
          <p:nvPr/>
        </p:nvCxnSpPr>
        <p:spPr>
          <a:xfrm flipV="1">
            <a:off x="3386898" y="1467718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C972A7-6CDB-E3A4-9407-9D2C1BAE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47" y="777921"/>
            <a:ext cx="2443377" cy="13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4321-4243-ABA7-A565-E62D9FC5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45" y="865569"/>
            <a:ext cx="1574851" cy="12042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0FE4F-7C2C-5F49-8F45-478AC3556ABE}"/>
              </a:ext>
            </a:extLst>
          </p:cNvPr>
          <p:cNvCxnSpPr/>
          <p:nvPr/>
        </p:nvCxnSpPr>
        <p:spPr>
          <a:xfrm flipV="1">
            <a:off x="9273124" y="1383449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81A8E-7B71-ABA5-04D4-472FCBBE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3" y="2631412"/>
            <a:ext cx="2637549" cy="14915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21FBA-D7AE-F259-CBA2-45A67ED94B65}"/>
              </a:ext>
            </a:extLst>
          </p:cNvPr>
          <p:cNvCxnSpPr/>
          <p:nvPr/>
        </p:nvCxnSpPr>
        <p:spPr>
          <a:xfrm flipV="1">
            <a:off x="3152023" y="3377200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76CB6-BA92-BE37-00BF-0FCA496B1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014" y="2764668"/>
            <a:ext cx="1667857" cy="12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EA53D-AD86-A4DA-6E3F-6A1AA6E91E9F}"/>
              </a:ext>
            </a:extLst>
          </p:cNvPr>
          <p:cNvSpPr txBox="1"/>
          <p:nvPr/>
        </p:nvSpPr>
        <p:spPr>
          <a:xfrm>
            <a:off x="6029692" y="2500036"/>
            <a:ext cx="5965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7FE37-B2E2-D29F-C020-AD3CAD420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23" y="4393572"/>
            <a:ext cx="7772400" cy="424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8E7B38-7278-4E5C-F80F-0E175A1D2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23" y="4939365"/>
            <a:ext cx="7772400" cy="45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5A01D-E885-09FC-867A-455B60582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" y="5568651"/>
            <a:ext cx="9964242" cy="4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2B99D-894F-FF75-EE50-594AD57ABD9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1: Loading of Slide-Mask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CD7D-BCCF-CEB1-8D56-70F4AE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" y="583609"/>
            <a:ext cx="6619205" cy="11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9457-A2D5-8354-F1D1-52EB960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2" y="1886332"/>
            <a:ext cx="2997068" cy="16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B6D3-1C53-3998-B919-995B065F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3" y="1886332"/>
            <a:ext cx="3207355" cy="1542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4406-7E3A-D224-5967-2A51F807B347}"/>
              </a:ext>
            </a:extLst>
          </p:cNvPr>
          <p:cNvCxnSpPr>
            <a:cxnSpLocks/>
          </p:cNvCxnSpPr>
          <p:nvPr/>
        </p:nvCxnSpPr>
        <p:spPr>
          <a:xfrm>
            <a:off x="3388660" y="2571078"/>
            <a:ext cx="9574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5669B0-2E06-5155-3C06-DBA95B927FD6}"/>
              </a:ext>
            </a:extLst>
          </p:cNvPr>
          <p:cNvSpPr txBox="1"/>
          <p:nvPr/>
        </p:nvSpPr>
        <p:spPr>
          <a:xfrm>
            <a:off x="2341067" y="3530227"/>
            <a:ext cx="362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Coupled image and mask files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6A940-A435-DD7E-8D93-F968C71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03" y="4143848"/>
            <a:ext cx="1533503" cy="17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89CD7-D4F8-E5AC-CCFD-5CDA964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95" y="4143848"/>
            <a:ext cx="1375699" cy="16110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31454-3CEC-56D4-26CA-62EF5F5B9397}"/>
              </a:ext>
            </a:extLst>
          </p:cNvPr>
          <p:cNvCxnSpPr>
            <a:cxnSpLocks/>
          </p:cNvCxnSpPr>
          <p:nvPr/>
        </p:nvCxnSpPr>
        <p:spPr>
          <a:xfrm>
            <a:off x="2551006" y="4864250"/>
            <a:ext cx="191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3949C6-D927-DD53-045A-5797595F02AE}"/>
              </a:ext>
            </a:extLst>
          </p:cNvPr>
          <p:cNvSpPr txBox="1"/>
          <p:nvPr/>
        </p:nvSpPr>
        <p:spPr>
          <a:xfrm>
            <a:off x="2551006" y="4949356"/>
            <a:ext cx="2043789" cy="33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Matched dimensions</a:t>
            </a:r>
          </a:p>
        </p:txBody>
      </p:sp>
    </p:spTree>
    <p:extLst>
      <p:ext uri="{BB962C8B-B14F-4D97-AF65-F5344CB8AC3E}">
        <p14:creationId xmlns:p14="http://schemas.microsoft.com/office/powerpoint/2010/main" val="23457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5A47-C770-3116-A460-2FD8A63BEAF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2: Data Visualization and 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B5BD-8599-E717-A07C-993281A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01765"/>
            <a:ext cx="5051612" cy="106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04C7-EED1-F930-4CF5-E46D1790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6" y="1516042"/>
            <a:ext cx="488339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9722-4B4E-78CB-CBDA-E7DEE622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01" y="430899"/>
            <a:ext cx="18415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9EB2-7D9D-BDDC-55C6-74C4901657BB}"/>
              </a:ext>
            </a:extLst>
          </p:cNvPr>
          <p:cNvSpPr txBox="1"/>
          <p:nvPr/>
        </p:nvSpPr>
        <p:spPr>
          <a:xfrm>
            <a:off x="9068960" y="1947106"/>
            <a:ext cx="289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signal to background ratios in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0EA9F-5D12-C633-D9E5-787CB9F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69" y="2602848"/>
            <a:ext cx="5546464" cy="45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B14BB-53E9-2B2E-AA8B-4EAE94A596B6}"/>
              </a:ext>
            </a:extLst>
          </p:cNvPr>
          <p:cNvSpPr txBox="1"/>
          <p:nvPr/>
        </p:nvSpPr>
        <p:spPr>
          <a:xfrm>
            <a:off x="8553104" y="3090446"/>
            <a:ext cx="352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presence in masks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1B1FB-C1FB-8447-3902-317A91252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166" y="3583840"/>
            <a:ext cx="2917967" cy="55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FAA41-1180-4B9F-148B-04D064AB7A3D}"/>
              </a:ext>
            </a:extLst>
          </p:cNvPr>
          <p:cNvSpPr txBox="1"/>
          <p:nvPr/>
        </p:nvSpPr>
        <p:spPr>
          <a:xfrm>
            <a:off x="8293501" y="4295397"/>
            <a:ext cx="387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distributions in masks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BE29C-BC09-F701-0ECF-C731D29B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166" y="4633951"/>
            <a:ext cx="2897311" cy="2051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C065B-E78C-3B77-48E4-8270F9627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435" y="4140557"/>
            <a:ext cx="4282435" cy="257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1E685-2E9E-F521-0A2B-D48BA4BE3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93" y="1700708"/>
            <a:ext cx="4141556" cy="249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34DAB-17D6-DE29-D345-73D91757878F}"/>
              </a:ext>
            </a:extLst>
          </p:cNvPr>
          <p:cNvSpPr txBox="1"/>
          <p:nvPr/>
        </p:nvSpPr>
        <p:spPr>
          <a:xfrm>
            <a:off x="4476666" y="2875358"/>
            <a:ext cx="158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plots by distribution of classes</a:t>
            </a:r>
          </a:p>
        </p:txBody>
      </p:sp>
    </p:spTree>
    <p:extLst>
      <p:ext uri="{BB962C8B-B14F-4D97-AF65-F5344CB8AC3E}">
        <p14:creationId xmlns:p14="http://schemas.microsoft.com/office/powerpoint/2010/main" val="40217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C1190-0604-CCE1-6F36-1DD23E91B1C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3: Image Pre-Preprocessing Using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5EEB-5B3D-8883-B39B-3A8D8857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3" y="619881"/>
            <a:ext cx="4133338" cy="94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85D56-083D-96AA-8937-8A26E79F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" y="1564472"/>
            <a:ext cx="1990165" cy="69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55606-5E73-52D7-ABCB-676984D996DD}"/>
              </a:ext>
            </a:extLst>
          </p:cNvPr>
          <p:cNvSpPr txBox="1"/>
          <p:nvPr/>
        </p:nvSpPr>
        <p:spPr>
          <a:xfrm>
            <a:off x="276447" y="2170509"/>
            <a:ext cx="220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Min-max 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408E6-0133-EB03-1D42-227CCCD5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2" y="5209388"/>
            <a:ext cx="2649633" cy="112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0A7D9-B5E8-1F3C-16CD-0DF8E9C8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2544546"/>
            <a:ext cx="2060928" cy="13739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4B764F-1E16-459B-457A-E3DB6798F0BA}"/>
              </a:ext>
            </a:extLst>
          </p:cNvPr>
          <p:cNvCxnSpPr>
            <a:cxnSpLocks/>
          </p:cNvCxnSpPr>
          <p:nvPr/>
        </p:nvCxnSpPr>
        <p:spPr>
          <a:xfrm flipH="1">
            <a:off x="1440399" y="3918498"/>
            <a:ext cx="1" cy="847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0CF3D-3D2B-BC56-7FF0-1B531908890C}"/>
              </a:ext>
            </a:extLst>
          </p:cNvPr>
          <p:cNvSpPr txBox="1"/>
          <p:nvPr/>
        </p:nvSpPr>
        <p:spPr>
          <a:xfrm>
            <a:off x="158112" y="4941949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Channel-wise normalization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28165B-2118-EA7B-7DE6-0B490777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379" y="2193339"/>
            <a:ext cx="6665919" cy="3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DAF7E-6FC2-8989-821F-FD490B77495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5: Image (Tile)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B10AB-708E-5624-528F-3899A6EF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443760"/>
            <a:ext cx="4087906" cy="102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09650-9E87-4172-5DEE-AC69E9D6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" y="3429000"/>
            <a:ext cx="2608879" cy="56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8ECD3-6847-6B27-7D82-2995F0705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1608805"/>
            <a:ext cx="3454801" cy="182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4A9F7-DB66-2047-3701-2CDFA66A9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12" y="3429000"/>
            <a:ext cx="2901453" cy="566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88D7-FD82-03A3-3B76-2C6DB861E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837" y="1586492"/>
            <a:ext cx="3454801" cy="177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22F05-9169-AC41-8178-4C97B9ECA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130" y="3321765"/>
            <a:ext cx="2756495" cy="566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6ED49-D543-78E8-B860-4E48DE855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27" y="1464025"/>
            <a:ext cx="3634442" cy="188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94273-ADDE-4E2B-6A80-36E2711F8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447" y="5935908"/>
            <a:ext cx="3981414" cy="47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2DBD4-E0BE-9CCF-BD35-75D0BD34A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38" y="4265753"/>
            <a:ext cx="3132148" cy="1613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8BC9C-6C51-87A5-6708-5FD0D1A20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714" y="5879093"/>
            <a:ext cx="2611045" cy="51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13C02-FE7C-1900-C490-080FA981E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792" y="4094450"/>
            <a:ext cx="3540846" cy="1784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88690B-4553-9B36-8D47-D0DA4C0D3E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297" y="5879093"/>
            <a:ext cx="3031286" cy="566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B01519-7C04-8B7D-0E36-86CA9F0C8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4141" y="3995924"/>
            <a:ext cx="3649098" cy="18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A7A39-4795-6C66-967D-38939154B64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4: PyTorch Dataset Class and Data Loaders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4E817-C2DC-4B24-20F9-A6E343A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8" y="533006"/>
            <a:ext cx="5195944" cy="1196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50EA7-054E-D186-1919-F726A598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" y="1873165"/>
            <a:ext cx="3528234" cy="219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2238C-A266-EDBE-DDF3-7FB8B7E9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4740408"/>
            <a:ext cx="4152422" cy="119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09944-2D05-34DC-021F-0A845298E7A4}"/>
              </a:ext>
            </a:extLst>
          </p:cNvPr>
          <p:cNvSpPr txBox="1"/>
          <p:nvPr/>
        </p:nvSpPr>
        <p:spPr>
          <a:xfrm>
            <a:off x="924853" y="5942252"/>
            <a:ext cx="264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processing of PANDA dataset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9BC1D-ACCF-5FAE-A3AA-CF80A2FEFE8C}"/>
              </a:ext>
            </a:extLst>
          </p:cNvPr>
          <p:cNvSpPr txBox="1"/>
          <p:nvPr/>
        </p:nvSpPr>
        <p:spPr>
          <a:xfrm>
            <a:off x="1027844" y="4111012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Custom dataset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6F3A1-14E2-8088-054C-72621EA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76" y="641424"/>
            <a:ext cx="3753898" cy="1088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509A8-CA60-1D43-448C-28E3A07C753C}"/>
              </a:ext>
            </a:extLst>
          </p:cNvPr>
          <p:cNvSpPr txBox="1"/>
          <p:nvPr/>
        </p:nvSpPr>
        <p:spPr>
          <a:xfrm>
            <a:off x="5368006" y="166522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 class iterates over image tiles, tuple contains image file and tile coordinates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DBB4F-06B6-3250-5314-D437F11BC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084" y="728403"/>
            <a:ext cx="2100326" cy="2464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A23B8-5414-0C6F-33F0-57F2708F5D12}"/>
              </a:ext>
            </a:extLst>
          </p:cNvPr>
          <p:cNvSpPr txBox="1"/>
          <p:nvPr/>
        </p:nvSpPr>
        <p:spPr>
          <a:xfrm>
            <a:off x="10282369" y="3192685"/>
            <a:ext cx="1280748" cy="34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Example tile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4DC42-A8EE-6117-7123-1E0A9158F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82" y="5432898"/>
            <a:ext cx="3177027" cy="469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E2D4A-10C6-01F3-054F-89C232972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109" y="2413716"/>
            <a:ext cx="3906496" cy="28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3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845</Words>
  <Application>Microsoft Macintosh PowerPoint</Application>
  <PresentationFormat>Widescreen</PresentationFormat>
  <Paragraphs>117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Inter</vt:lpstr>
      <vt:lpstr>Times New Roman</vt:lpstr>
      <vt:lpstr>Wingdings</vt:lpstr>
      <vt:lpstr>Office Theme</vt:lpstr>
      <vt:lpstr>PowerPoint Presentation</vt:lpstr>
      <vt:lpstr>Prostate Cancer &amp; Gleason Grading</vt:lpstr>
      <vt:lpstr>Why Automate Tissue Segmentation?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Sharma, Rish</dc:creator>
  <cp:lastModifiedBy>Sharma, Rish</cp:lastModifiedBy>
  <cp:revision>19</cp:revision>
  <dcterms:created xsi:type="dcterms:W3CDTF">2025-06-10T19:42:40Z</dcterms:created>
  <dcterms:modified xsi:type="dcterms:W3CDTF">2025-06-10T21:47:43Z</dcterms:modified>
</cp:coreProperties>
</file>